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0" r:id="rId7"/>
    <p:sldId id="262" r:id="rId8"/>
    <p:sldId id="261"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14" y="2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2627C-F224-4C34-8122-85C6AE4314DA}"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9D52D-3768-47FB-9FD5-5D83615556CE}" type="slidenum">
              <a:rPr lang="en-US" smtClean="0"/>
              <a:t>‹#›</a:t>
            </a:fld>
            <a:endParaRPr lang="en-US"/>
          </a:p>
        </p:txBody>
      </p:sp>
    </p:spTree>
    <p:extLst>
      <p:ext uri="{BB962C8B-B14F-4D97-AF65-F5344CB8AC3E}">
        <p14:creationId xmlns:p14="http://schemas.microsoft.com/office/powerpoint/2010/main" val="90145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2627C-F224-4C34-8122-85C6AE4314DA}"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9D52D-3768-47FB-9FD5-5D83615556CE}" type="slidenum">
              <a:rPr lang="en-US" smtClean="0"/>
              <a:t>‹#›</a:t>
            </a:fld>
            <a:endParaRPr lang="en-US"/>
          </a:p>
        </p:txBody>
      </p:sp>
    </p:spTree>
    <p:extLst>
      <p:ext uri="{BB962C8B-B14F-4D97-AF65-F5344CB8AC3E}">
        <p14:creationId xmlns:p14="http://schemas.microsoft.com/office/powerpoint/2010/main" val="128463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2627C-F224-4C34-8122-85C6AE4314DA}"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9D52D-3768-47FB-9FD5-5D83615556CE}" type="slidenum">
              <a:rPr lang="en-US" smtClean="0"/>
              <a:t>‹#›</a:t>
            </a:fld>
            <a:endParaRPr lang="en-US"/>
          </a:p>
        </p:txBody>
      </p:sp>
    </p:spTree>
    <p:extLst>
      <p:ext uri="{BB962C8B-B14F-4D97-AF65-F5344CB8AC3E}">
        <p14:creationId xmlns:p14="http://schemas.microsoft.com/office/powerpoint/2010/main" val="4195750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2627C-F224-4C34-8122-85C6AE4314DA}"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9D52D-3768-47FB-9FD5-5D83615556CE}" type="slidenum">
              <a:rPr lang="en-US" smtClean="0"/>
              <a:t>‹#›</a:t>
            </a:fld>
            <a:endParaRPr lang="en-US"/>
          </a:p>
        </p:txBody>
      </p:sp>
    </p:spTree>
    <p:extLst>
      <p:ext uri="{BB962C8B-B14F-4D97-AF65-F5344CB8AC3E}">
        <p14:creationId xmlns:p14="http://schemas.microsoft.com/office/powerpoint/2010/main" val="671881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2627C-F224-4C34-8122-85C6AE4314DA}"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9D52D-3768-47FB-9FD5-5D83615556CE}" type="slidenum">
              <a:rPr lang="en-US" smtClean="0"/>
              <a:t>‹#›</a:t>
            </a:fld>
            <a:endParaRPr lang="en-US"/>
          </a:p>
        </p:txBody>
      </p:sp>
    </p:spTree>
    <p:extLst>
      <p:ext uri="{BB962C8B-B14F-4D97-AF65-F5344CB8AC3E}">
        <p14:creationId xmlns:p14="http://schemas.microsoft.com/office/powerpoint/2010/main" val="2634574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2627C-F224-4C34-8122-85C6AE4314DA}"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9D52D-3768-47FB-9FD5-5D83615556CE}" type="slidenum">
              <a:rPr lang="en-US" smtClean="0"/>
              <a:t>‹#›</a:t>
            </a:fld>
            <a:endParaRPr lang="en-US"/>
          </a:p>
        </p:txBody>
      </p:sp>
    </p:spTree>
    <p:extLst>
      <p:ext uri="{BB962C8B-B14F-4D97-AF65-F5344CB8AC3E}">
        <p14:creationId xmlns:p14="http://schemas.microsoft.com/office/powerpoint/2010/main" val="186064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2627C-F224-4C34-8122-85C6AE4314DA}" type="datetimeFigureOut">
              <a:rPr lang="en-US" smtClean="0"/>
              <a:t>6/7/2022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19D52D-3768-47FB-9FD5-5D83615556CE}" type="slidenum">
              <a:rPr lang="en-US" smtClean="0"/>
              <a:t>‹#›</a:t>
            </a:fld>
            <a:endParaRPr lang="en-US"/>
          </a:p>
        </p:txBody>
      </p:sp>
    </p:spTree>
    <p:extLst>
      <p:ext uri="{BB962C8B-B14F-4D97-AF65-F5344CB8AC3E}">
        <p14:creationId xmlns:p14="http://schemas.microsoft.com/office/powerpoint/2010/main" val="590234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2627C-F224-4C34-8122-85C6AE4314DA}" type="datetimeFigureOut">
              <a:rPr lang="en-US" smtClean="0"/>
              <a:t>6/7/2022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19D52D-3768-47FB-9FD5-5D83615556CE}" type="slidenum">
              <a:rPr lang="en-US" smtClean="0"/>
              <a:t>‹#›</a:t>
            </a:fld>
            <a:endParaRPr lang="en-US"/>
          </a:p>
        </p:txBody>
      </p:sp>
    </p:spTree>
    <p:extLst>
      <p:ext uri="{BB962C8B-B14F-4D97-AF65-F5344CB8AC3E}">
        <p14:creationId xmlns:p14="http://schemas.microsoft.com/office/powerpoint/2010/main" val="389040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2627C-F224-4C34-8122-85C6AE4314DA}" type="datetimeFigureOut">
              <a:rPr lang="en-US" smtClean="0"/>
              <a:t>6/7/2022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19D52D-3768-47FB-9FD5-5D83615556CE}" type="slidenum">
              <a:rPr lang="en-US" smtClean="0"/>
              <a:t>‹#›</a:t>
            </a:fld>
            <a:endParaRPr lang="en-US"/>
          </a:p>
        </p:txBody>
      </p:sp>
    </p:spTree>
    <p:extLst>
      <p:ext uri="{BB962C8B-B14F-4D97-AF65-F5344CB8AC3E}">
        <p14:creationId xmlns:p14="http://schemas.microsoft.com/office/powerpoint/2010/main" val="301864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2627C-F224-4C34-8122-85C6AE4314DA}"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9D52D-3768-47FB-9FD5-5D83615556CE}" type="slidenum">
              <a:rPr lang="en-US" smtClean="0"/>
              <a:t>‹#›</a:t>
            </a:fld>
            <a:endParaRPr lang="en-US"/>
          </a:p>
        </p:txBody>
      </p:sp>
    </p:spTree>
    <p:extLst>
      <p:ext uri="{BB962C8B-B14F-4D97-AF65-F5344CB8AC3E}">
        <p14:creationId xmlns:p14="http://schemas.microsoft.com/office/powerpoint/2010/main" val="1156644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2627C-F224-4C34-8122-85C6AE4314DA}"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9D52D-3768-47FB-9FD5-5D83615556CE}" type="slidenum">
              <a:rPr lang="en-US" smtClean="0"/>
              <a:t>‹#›</a:t>
            </a:fld>
            <a:endParaRPr lang="en-US"/>
          </a:p>
        </p:txBody>
      </p:sp>
    </p:spTree>
    <p:extLst>
      <p:ext uri="{BB962C8B-B14F-4D97-AF65-F5344CB8AC3E}">
        <p14:creationId xmlns:p14="http://schemas.microsoft.com/office/powerpoint/2010/main" val="624287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2627C-F224-4C34-8122-85C6AE4314DA}" type="datetimeFigureOut">
              <a:rPr lang="en-US" smtClean="0"/>
              <a:t>6/7/2022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9D52D-3768-47FB-9FD5-5D83615556CE}" type="slidenum">
              <a:rPr lang="en-US" smtClean="0"/>
              <a:t>‹#›</a:t>
            </a:fld>
            <a:endParaRPr lang="en-US"/>
          </a:p>
        </p:txBody>
      </p:sp>
    </p:spTree>
    <p:extLst>
      <p:ext uri="{BB962C8B-B14F-4D97-AF65-F5344CB8AC3E}">
        <p14:creationId xmlns:p14="http://schemas.microsoft.com/office/powerpoint/2010/main" val="3988060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rka3dprint.com/%d8%b1%d9%88%d8%b4-%d9%87%d8%a7%db%8c-%d9%85%d8%ae%d8%aa%d9%84%d9%81/"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pPr rtl="1"/>
            <a:r>
              <a:rPr lang="fa-IR" dirty="0" smtClean="0"/>
              <a:t>طراحی </a:t>
            </a:r>
            <a:r>
              <a:rPr lang="en-US" dirty="0" smtClean="0"/>
              <a:t>arka-co.com</a:t>
            </a:r>
            <a:endParaRPr lang="en-US" dirty="0"/>
          </a:p>
        </p:txBody>
      </p:sp>
    </p:spTree>
    <p:extLst>
      <p:ext uri="{BB962C8B-B14F-4D97-AF65-F5344CB8AC3E}">
        <p14:creationId xmlns:p14="http://schemas.microsoft.com/office/powerpoint/2010/main" val="455904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457200"/>
            <a:ext cx="7010400" cy="646331"/>
          </a:xfrm>
          <a:prstGeom prst="rect">
            <a:avLst/>
          </a:prstGeom>
          <a:noFill/>
        </p:spPr>
        <p:txBody>
          <a:bodyPr wrap="square" rtlCol="0">
            <a:spAutoFit/>
          </a:bodyPr>
          <a:lstStyle/>
          <a:p>
            <a:pPr algn="r" rtl="1"/>
            <a:r>
              <a:rPr lang="fa-IR" strike="sngStrike" dirty="0" smtClean="0"/>
              <a:t>7) در صفحه اصلی ، لوگوی شركت در سمت چپ بالای صفحه كمی بزرگتر شود ولی با وضوح و رزولوشن خوب (یا حد اقل سایز نوشته بزرگ شود (1/5شاید  برابر))</a:t>
            </a:r>
            <a:endParaRPr lang="en-US" strike="sngStrike" dirty="0"/>
          </a:p>
        </p:txBody>
      </p:sp>
      <p:grpSp>
        <p:nvGrpSpPr>
          <p:cNvPr id="11" name="Group 10"/>
          <p:cNvGrpSpPr/>
          <p:nvPr/>
        </p:nvGrpSpPr>
        <p:grpSpPr>
          <a:xfrm>
            <a:off x="855402" y="1807986"/>
            <a:ext cx="7717098" cy="2486411"/>
            <a:chOff x="855402" y="1807986"/>
            <a:chExt cx="7717098" cy="2486411"/>
          </a:xfrm>
        </p:grpSpPr>
        <p:pic>
          <p:nvPicPr>
            <p:cNvPr id="5" name="Picture 4"/>
            <p:cNvPicPr>
              <a:picLocks noChangeAspect="1"/>
            </p:cNvPicPr>
            <p:nvPr/>
          </p:nvPicPr>
          <p:blipFill>
            <a:blip r:embed="rId2"/>
            <a:stretch>
              <a:fillRect/>
            </a:stretch>
          </p:blipFill>
          <p:spPr>
            <a:xfrm>
              <a:off x="1143000" y="1807986"/>
              <a:ext cx="2686050" cy="24864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Oval 5"/>
            <p:cNvSpPr/>
            <p:nvPr/>
          </p:nvSpPr>
          <p:spPr>
            <a:xfrm>
              <a:off x="855402" y="2289191"/>
              <a:ext cx="22098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4533900" y="2042615"/>
              <a:ext cx="4038600" cy="2232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Oval 7"/>
            <p:cNvSpPr/>
            <p:nvPr/>
          </p:nvSpPr>
          <p:spPr>
            <a:xfrm>
              <a:off x="4876800" y="2009633"/>
              <a:ext cx="680113" cy="4135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8" idx="2"/>
              <a:endCxn id="6" idx="6"/>
            </p:cNvCxnSpPr>
            <p:nvPr/>
          </p:nvCxnSpPr>
          <p:spPr>
            <a:xfrm flipH="1">
              <a:off x="3065202" y="2216407"/>
              <a:ext cx="1811598" cy="83478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cxnSp>
        <p:nvCxnSpPr>
          <p:cNvPr id="3" name="Straight Connector 2"/>
          <p:cNvCxnSpPr/>
          <p:nvPr/>
        </p:nvCxnSpPr>
        <p:spPr>
          <a:xfrm>
            <a:off x="533400" y="1524000"/>
            <a:ext cx="8153400" cy="35052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flipH="1">
            <a:off x="457200" y="990600"/>
            <a:ext cx="8115300" cy="449580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68108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t>صفحه تصاویر</a:t>
            </a:r>
            <a:endParaRPr lang="en-US" sz="3600" dirty="0"/>
          </a:p>
        </p:txBody>
      </p:sp>
      <p:sp>
        <p:nvSpPr>
          <p:cNvPr id="4" name="TextBox 3"/>
          <p:cNvSpPr txBox="1"/>
          <p:nvPr/>
        </p:nvSpPr>
        <p:spPr>
          <a:xfrm>
            <a:off x="-9525" y="1337289"/>
            <a:ext cx="8847357" cy="1200329"/>
          </a:xfrm>
          <a:prstGeom prst="rect">
            <a:avLst/>
          </a:prstGeom>
          <a:noFill/>
        </p:spPr>
        <p:txBody>
          <a:bodyPr wrap="none" rtlCol="0">
            <a:spAutoFit/>
          </a:bodyPr>
          <a:lstStyle/>
          <a:p>
            <a:pPr algn="r" rtl="1"/>
            <a:r>
              <a:rPr lang="fa-IR" dirty="0" smtClean="0"/>
              <a:t>8. صفحه تصاویر مشابه صفحه تصاویر در سایت مبنا باشد . (</a:t>
            </a:r>
            <a:r>
              <a:rPr lang="en-US" dirty="0" smtClean="0"/>
              <a:t>arka3dprint.com</a:t>
            </a:r>
            <a:r>
              <a:rPr lang="fa-IR" dirty="0" smtClean="0"/>
              <a:t> ) </a:t>
            </a:r>
          </a:p>
          <a:p>
            <a:pPr algn="r" rtl="1"/>
            <a:endParaRPr lang="fa-IR" dirty="0"/>
          </a:p>
          <a:p>
            <a:pPr algn="r" rtl="1"/>
            <a:r>
              <a:rPr lang="fa-IR" dirty="0" smtClean="0"/>
              <a:t>پنج آلبوم ، كه هر یك مربوط به نمونه كارهای یك نوع دستگان می باشد مطابق شكل زیر كه از سایت مبنا گرفته شده:</a:t>
            </a:r>
          </a:p>
          <a:p>
            <a:pPr algn="r" rtl="1"/>
            <a:endParaRPr lang="en-US" dirty="0"/>
          </a:p>
        </p:txBody>
      </p:sp>
      <p:pic>
        <p:nvPicPr>
          <p:cNvPr id="5" name="Picture 4"/>
          <p:cNvPicPr>
            <a:picLocks noChangeAspect="1"/>
          </p:cNvPicPr>
          <p:nvPr/>
        </p:nvPicPr>
        <p:blipFill>
          <a:blip r:embed="rId2"/>
          <a:stretch>
            <a:fillRect/>
          </a:stretch>
        </p:blipFill>
        <p:spPr>
          <a:xfrm>
            <a:off x="1600200" y="2480289"/>
            <a:ext cx="6176962" cy="1724938"/>
          </a:xfrm>
          <a:prstGeom prst="rect">
            <a:avLst/>
          </a:prstGeom>
        </p:spPr>
      </p:pic>
      <p:sp>
        <p:nvSpPr>
          <p:cNvPr id="6" name="TextBox 5"/>
          <p:cNvSpPr txBox="1"/>
          <p:nvPr/>
        </p:nvSpPr>
        <p:spPr>
          <a:xfrm>
            <a:off x="2743200" y="4344548"/>
            <a:ext cx="5498407" cy="923330"/>
          </a:xfrm>
          <a:prstGeom prst="rect">
            <a:avLst/>
          </a:prstGeom>
          <a:noFill/>
          <a:ln>
            <a:solidFill>
              <a:srgbClr val="FF0000"/>
            </a:solidFill>
          </a:ln>
        </p:spPr>
        <p:txBody>
          <a:bodyPr wrap="square" rtlCol="0">
            <a:spAutoFit/>
          </a:bodyPr>
          <a:lstStyle/>
          <a:p>
            <a:pPr algn="r"/>
            <a:r>
              <a:rPr lang="fa-IR" dirty="0" smtClean="0"/>
              <a:t>لطفا عكس ها هنگام بزرگنمایی و مشاهده به یك اندازه باشند ، طوری كه كادر عكس ثابت بماند و هنگام تغییر عكس ها ، عكس به چپ و راست و بالا و پایین نپرد و بزرگ و كوچك نشود</a:t>
            </a:r>
            <a:endParaRPr lang="en-US" dirty="0"/>
          </a:p>
        </p:txBody>
      </p:sp>
    </p:spTree>
    <p:extLst>
      <p:ext uri="{BB962C8B-B14F-4D97-AF65-F5344CB8AC3E}">
        <p14:creationId xmlns:p14="http://schemas.microsoft.com/office/powerpoint/2010/main" val="339761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t>موارد کلی</a:t>
            </a:r>
            <a:endParaRPr lang="en-US" sz="3600" dirty="0"/>
          </a:p>
        </p:txBody>
      </p:sp>
      <p:sp>
        <p:nvSpPr>
          <p:cNvPr id="3" name="Content Placeholder 2"/>
          <p:cNvSpPr>
            <a:spLocks noGrp="1"/>
          </p:cNvSpPr>
          <p:nvPr>
            <p:ph idx="1"/>
          </p:nvPr>
        </p:nvSpPr>
        <p:spPr/>
        <p:txBody>
          <a:bodyPr>
            <a:normAutofit/>
          </a:bodyPr>
          <a:lstStyle/>
          <a:p>
            <a:pPr marL="0" indent="0" algn="r" rtl="1">
              <a:buNone/>
            </a:pPr>
            <a:r>
              <a:rPr lang="fa-IR" sz="1600" dirty="0" smtClean="0"/>
              <a:t>لطفا در طراحی فضای وب سایت و صفحات موارد زیر به طور کلی مد نظر قرار گیرد:</a:t>
            </a:r>
          </a:p>
          <a:p>
            <a:pPr marL="0" indent="0" algn="r" rtl="1">
              <a:buNone/>
            </a:pPr>
            <a:endParaRPr lang="fa-IR" sz="1600" dirty="0"/>
          </a:p>
          <a:p>
            <a:pPr algn="r" rtl="1">
              <a:buAutoNum type="arabicPeriod"/>
            </a:pPr>
            <a:r>
              <a:rPr lang="fa-IR" sz="1600" dirty="0" smtClean="0"/>
              <a:t>در اکثر موارد وب سایت دیگر این شرکت با نام </a:t>
            </a:r>
            <a:r>
              <a:rPr lang="en-US" sz="1600" dirty="0" smtClean="0">
                <a:solidFill>
                  <a:srgbClr val="00B050"/>
                </a:solidFill>
              </a:rPr>
              <a:t>arka3dprint.com</a:t>
            </a:r>
            <a:r>
              <a:rPr lang="en-US" sz="1600" dirty="0" smtClean="0"/>
              <a:t> </a:t>
            </a:r>
            <a:r>
              <a:rPr lang="fa-IR" sz="1600" dirty="0" smtClean="0"/>
              <a:t> </a:t>
            </a:r>
            <a:r>
              <a:rPr lang="en-US" sz="1600" dirty="0" smtClean="0"/>
              <a:t> </a:t>
            </a:r>
            <a:r>
              <a:rPr lang="fa-IR" sz="1600" b="1" dirty="0" smtClean="0">
                <a:solidFill>
                  <a:srgbClr val="FF0000"/>
                </a:solidFill>
              </a:rPr>
              <a:t>به عنوان الگوی نوشته ها و تصاویر </a:t>
            </a:r>
            <a:r>
              <a:rPr lang="fa-IR" sz="1600" dirty="0" smtClean="0"/>
              <a:t>می باشد . مگر در مواردی که ذکر شده باش. این سایت در درخواست های طرای سسایت به عنوان ایت «الگو» نام برده می شود.</a:t>
            </a:r>
          </a:p>
          <a:p>
            <a:pPr algn="r" rtl="1">
              <a:buAutoNum type="arabicPeriod"/>
            </a:pPr>
            <a:r>
              <a:rPr lang="fa-IR" sz="1600" dirty="0" smtClean="0"/>
              <a:t>استثنا : لطفا برای فونت متون ، از فونت</a:t>
            </a:r>
            <a:r>
              <a:rPr lang="en-US" sz="1600" dirty="0" smtClean="0"/>
              <a:t>  </a:t>
            </a:r>
            <a:r>
              <a:rPr lang="en-US" sz="1600" dirty="0" smtClean="0">
                <a:solidFill>
                  <a:srgbClr val="0070C0"/>
                </a:solidFill>
              </a:rPr>
              <a:t>arka3dprinter.com</a:t>
            </a:r>
            <a:r>
              <a:rPr lang="en-US" sz="1600" dirty="0" smtClean="0"/>
              <a:t> </a:t>
            </a:r>
            <a:r>
              <a:rPr lang="fa-IR" sz="1600" dirty="0" smtClean="0"/>
              <a:t> استفاده شود</a:t>
            </a:r>
          </a:p>
          <a:p>
            <a:pPr algn="r" rtl="1">
              <a:buAutoNum type="arabicPeriod"/>
            </a:pPr>
            <a:r>
              <a:rPr lang="fa-IR" sz="1600" dirty="0" smtClean="0"/>
              <a:t>نوشته ها از دو طرف الاین باشند .  به </a:t>
            </a:r>
            <a:r>
              <a:rPr lang="fa-IR" sz="1600" dirty="0"/>
              <a:t>حالت</a:t>
            </a:r>
            <a:r>
              <a:rPr lang="en-US" sz="1600" dirty="0"/>
              <a:t> justify</a:t>
            </a:r>
            <a:r>
              <a:rPr lang="fa-IR" sz="1600" dirty="0"/>
              <a:t> </a:t>
            </a:r>
            <a:r>
              <a:rPr lang="fa-IR" sz="1600" dirty="0" smtClean="0"/>
              <a:t>(             ) </a:t>
            </a:r>
          </a:p>
          <a:p>
            <a:pPr algn="r" rtl="1">
              <a:buAutoNum type="arabicPeriod"/>
            </a:pPr>
            <a:r>
              <a:rPr lang="fa-IR" sz="1600" dirty="0" smtClean="0"/>
              <a:t>منوی «محصولات و خدمات» دو تا شود . «محصولات» جداگانه و «خدمات» (مثل سایت الگو)</a:t>
            </a:r>
            <a:endParaRPr lang="en-US" sz="1600"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857" t="14286" r="14286" b="30357"/>
          <a:stretch/>
        </p:blipFill>
        <p:spPr bwMode="auto">
          <a:xfrm>
            <a:off x="3962400" y="3276600"/>
            <a:ext cx="555172" cy="337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896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495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171" y="696685"/>
            <a:ext cx="3200400" cy="2111830"/>
          </a:xfrm>
        </p:spPr>
        <p:txBody>
          <a:bodyPr>
            <a:normAutofit lnSpcReduction="10000"/>
          </a:bodyPr>
          <a:lstStyle/>
          <a:p>
            <a:pPr marL="0" indent="0" algn="r" rtl="1">
              <a:buNone/>
            </a:pPr>
            <a:r>
              <a:rPr lang="fa-IR" sz="1600" dirty="0" smtClean="0"/>
              <a:t>2. پایین صفحه اول:</a:t>
            </a:r>
          </a:p>
          <a:p>
            <a:pPr marL="0" indent="0" algn="r" rtl="1">
              <a:buNone/>
            </a:pPr>
            <a:r>
              <a:rPr lang="en-US" sz="1600" strike="sngStrike" dirty="0" smtClean="0"/>
              <a:t>.2a</a:t>
            </a:r>
            <a:r>
              <a:rPr lang="fa-IR" sz="1600" strike="sngStrike" dirty="0" smtClean="0"/>
              <a:t>لوکیشن شرکت در </a:t>
            </a:r>
            <a:r>
              <a:rPr lang="en-US" sz="1600" strike="sngStrike" dirty="0" smtClean="0"/>
              <a:t>map</a:t>
            </a:r>
            <a:r>
              <a:rPr lang="fa-IR" sz="1600" strike="sngStrike" dirty="0" smtClean="0"/>
              <a:t> نمابپیش داده شود</a:t>
            </a:r>
            <a:endParaRPr lang="en-US" sz="1600" strike="sngStrike" dirty="0" smtClean="0"/>
          </a:p>
          <a:p>
            <a:pPr marL="0" indent="0" algn="r" rtl="1">
              <a:buNone/>
            </a:pPr>
            <a:r>
              <a:rPr lang="en-US" sz="1600" strike="sngStrike" dirty="0" smtClean="0"/>
              <a:t>.2a</a:t>
            </a:r>
            <a:r>
              <a:rPr lang="fa-IR" sz="1600" strike="sngStrike" dirty="0" smtClean="0"/>
              <a:t> ترجیحا امکان ارسال لوکیشن با واتس اپ و ... وجود داشته باشد</a:t>
            </a:r>
          </a:p>
          <a:p>
            <a:pPr marL="0" indent="0" algn="r" rtl="1">
              <a:buNone/>
            </a:pPr>
            <a:r>
              <a:rPr lang="en-US" sz="1600" strike="sngStrike" dirty="0" smtClean="0"/>
              <a:t>.2c</a:t>
            </a:r>
            <a:r>
              <a:rPr lang="fa-IR" sz="1600" strike="sngStrike" dirty="0" smtClean="0"/>
              <a:t> در صورت امکان در </a:t>
            </a:r>
            <a:r>
              <a:rPr lang="en-US" sz="1600" strike="sngStrike" dirty="0" err="1" smtClean="0"/>
              <a:t>google</a:t>
            </a:r>
            <a:r>
              <a:rPr lang="en-US" sz="1600" strike="sngStrike" dirty="0" smtClean="0"/>
              <a:t> map</a:t>
            </a:r>
            <a:r>
              <a:rPr lang="fa-IR" sz="1600" strike="sngStrike" dirty="0" smtClean="0"/>
              <a:t> محل و نام شرکت ثبت شود . دو مورد ثبت شده داریم ولی مشکل دارد</a:t>
            </a:r>
          </a:p>
          <a:p>
            <a:pPr marL="0" indent="0" algn="r" rtl="1">
              <a:buNone/>
            </a:pPr>
            <a:endParaRPr lang="fa-IR" sz="1600" dirty="0" smtClean="0"/>
          </a:p>
          <a:p>
            <a:pPr marL="0" indent="0" algn="r" rtl="1">
              <a:buNone/>
            </a:pPr>
            <a:endParaRPr lang="en-US" sz="16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080"/>
          <a:stretch/>
        </p:blipFill>
        <p:spPr bwMode="auto">
          <a:xfrm>
            <a:off x="762001" y="277585"/>
            <a:ext cx="3907971" cy="2634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Content Placeholder 2"/>
          <p:cNvSpPr txBox="1">
            <a:spLocks/>
          </p:cNvSpPr>
          <p:nvPr/>
        </p:nvSpPr>
        <p:spPr>
          <a:xfrm>
            <a:off x="5508171" y="3124200"/>
            <a:ext cx="3200400" cy="21118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Font typeface="Arial" panose="020B0604020202020204" pitchFamily="34" charset="0"/>
              <a:buNone/>
            </a:pPr>
            <a:r>
              <a:rPr lang="en-US" sz="1600" dirty="0" smtClean="0"/>
              <a:t>.</a:t>
            </a:r>
            <a:r>
              <a:rPr lang="en-US" dirty="0"/>
              <a:t>2d </a:t>
            </a:r>
            <a:r>
              <a:rPr lang="fa-IR" dirty="0"/>
              <a:t> در پایین صفحه اول ، در محلی مناسب لینک  دسترسی های سریع به صفحات مهم وب سایت قرار داده شود . مشابه سایت الگو (</a:t>
            </a:r>
            <a:r>
              <a:rPr lang="en-US" dirty="0"/>
              <a:t>arka3dprint.com</a:t>
            </a:r>
            <a:r>
              <a:rPr lang="fa-IR" dirty="0"/>
              <a:t> ) </a:t>
            </a:r>
            <a:endParaRPr lang="en-US" dirty="0"/>
          </a:p>
          <a:p>
            <a:pPr marL="0" indent="0" algn="r" rtl="1">
              <a:buFont typeface="Arial" panose="020B0604020202020204" pitchFamily="34" charset="0"/>
              <a:buNone/>
            </a:pPr>
            <a:r>
              <a:rPr lang="fa-IR" dirty="0"/>
              <a:t>بعدا امکان تغییر عناوین و جایگزینی عکس به عنوان لینک سریع ، از طریق پنل مدیریت وجود داشته باشد</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47" y="3124200"/>
            <a:ext cx="4048125" cy="3238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76338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718457"/>
            <a:ext cx="4637314" cy="1828800"/>
          </a:xfrm>
          <a:solidFill>
            <a:schemeClr val="accent2"/>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lgn="r" rtl="1">
              <a:buNone/>
            </a:pPr>
            <a:r>
              <a:rPr lang="fa-IR" sz="1600" dirty="0" smtClean="0"/>
              <a:t>3.پایین صفحه اول ، </a:t>
            </a:r>
          </a:p>
          <a:p>
            <a:pPr marL="0" indent="0" algn="r" rtl="1">
              <a:buNone/>
            </a:pPr>
            <a:r>
              <a:rPr lang="en-US" sz="1600" dirty="0" smtClean="0"/>
              <a:t>.3a </a:t>
            </a:r>
            <a:r>
              <a:rPr lang="fa-IR" sz="1600" dirty="0" smtClean="0"/>
              <a:t> در باند طوسی رنگ ، امکان تعویض انیمیشن از پنل مدیریت لحاظ گردد</a:t>
            </a:r>
          </a:p>
          <a:p>
            <a:pPr marL="0" indent="0" algn="r" rtl="1">
              <a:buNone/>
            </a:pPr>
            <a:r>
              <a:rPr lang="en-US" sz="1600" dirty="0" smtClean="0"/>
              <a:t>.3b</a:t>
            </a:r>
            <a:r>
              <a:rPr lang="fa-IR" sz="1600" dirty="0" smtClean="0"/>
              <a:t> نوشته به صورت زیر اصلاح شود :</a:t>
            </a:r>
          </a:p>
          <a:p>
            <a:pPr marL="0" indent="0" algn="r" rtl="1">
              <a:buNone/>
            </a:pPr>
            <a:r>
              <a:rPr lang="fa-IR" sz="1600" dirty="0" smtClean="0"/>
              <a:t>ارائه خدمات وسیع پرینت سه بعدی ، طراحی محصول و فروش پرینترهای سه بعدی</a:t>
            </a:r>
            <a:r>
              <a:rPr lang="en-US" sz="1600" dirty="0" smtClean="0"/>
              <a:t>  </a:t>
            </a:r>
            <a:r>
              <a:rPr lang="fa-IR" sz="1600" dirty="0" smtClean="0"/>
              <a:t> (کاما ها لطفا اصلاح شود)</a:t>
            </a:r>
          </a:p>
          <a:p>
            <a:pPr marL="0" indent="0" algn="r" rtl="1">
              <a:buNone/>
            </a:pPr>
            <a:endParaRPr lang="en-US" sz="16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358" r="17414" b="7787"/>
          <a:stretch/>
        </p:blipFill>
        <p:spPr bwMode="auto">
          <a:xfrm>
            <a:off x="535002" y="381000"/>
            <a:ext cx="2318657" cy="2046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971800" y="1295400"/>
            <a:ext cx="298480" cy="369332"/>
          </a:xfrm>
          <a:prstGeom prst="rect">
            <a:avLst/>
          </a:prstGeom>
          <a:noFill/>
        </p:spPr>
        <p:txBody>
          <a:bodyPr wrap="none" rtlCol="0">
            <a:spAutoFit/>
          </a:bodyPr>
          <a:lstStyle/>
          <a:p>
            <a:r>
              <a:rPr lang="en-US" b="1" dirty="0" smtClean="0">
                <a:solidFill>
                  <a:srgbClr val="FF0000"/>
                </a:solidFill>
              </a:rPr>
              <a:t>a</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14" y="2533650"/>
            <a:ext cx="412432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705833" y="2796659"/>
            <a:ext cx="308098" cy="369332"/>
          </a:xfrm>
          <a:prstGeom prst="rect">
            <a:avLst/>
          </a:prstGeom>
          <a:noFill/>
        </p:spPr>
        <p:txBody>
          <a:bodyPr wrap="none" rtlCol="0">
            <a:spAutoFit/>
          </a:bodyPr>
          <a:lstStyle/>
          <a:p>
            <a:r>
              <a:rPr lang="en-US" b="1" dirty="0" smtClean="0">
                <a:solidFill>
                  <a:srgbClr val="FF0000"/>
                </a:solidFill>
              </a:rPr>
              <a:t>b</a:t>
            </a:r>
          </a:p>
        </p:txBody>
      </p:sp>
    </p:spTree>
    <p:extLst>
      <p:ext uri="{BB962C8B-B14F-4D97-AF65-F5344CB8AC3E}">
        <p14:creationId xmlns:p14="http://schemas.microsoft.com/office/powerpoint/2010/main" val="3889219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8966"/>
            <a:ext cx="8229600" cy="2741952"/>
          </a:xfrm>
        </p:spPr>
        <p:txBody>
          <a:bodyPr>
            <a:normAutofit fontScale="90000"/>
          </a:bodyPr>
          <a:lstStyle/>
          <a:p>
            <a:pPr algn="r" rtl="1"/>
            <a:r>
              <a:rPr lang="fa-IR" sz="1600" strike="sngStrike" dirty="0" smtClean="0"/>
              <a:t>4 . منو  --&gt; تکنولوژی پرینت سه بعدی</a:t>
            </a:r>
            <a:r>
              <a:rPr lang="fa-IR" sz="1600" dirty="0" smtClean="0"/>
              <a:t/>
            </a:r>
            <a:br>
              <a:rPr lang="fa-IR" sz="1600" dirty="0" smtClean="0"/>
            </a:br>
            <a:r>
              <a:rPr lang="fa-IR" sz="1600" dirty="0" smtClean="0"/>
              <a:t/>
            </a:r>
            <a:br>
              <a:rPr lang="fa-IR" sz="1600" dirty="0" smtClean="0"/>
            </a:br>
            <a:r>
              <a:rPr lang="en-US" sz="1600" strike="sngStrike" dirty="0" smtClean="0"/>
              <a:t>4.a</a:t>
            </a:r>
            <a:r>
              <a:rPr lang="fa-IR" sz="1600" strike="sngStrike" dirty="0"/>
              <a:t> </a:t>
            </a:r>
            <a:r>
              <a:rPr lang="fa-IR" sz="1600" strike="sngStrike" dirty="0" smtClean="0"/>
              <a:t> بین دو زیر منو ، یک آیتم با عنوان «</a:t>
            </a:r>
            <a:r>
              <a:rPr lang="fa-IR" sz="1600" b="1" strike="sngStrike" dirty="0" smtClean="0">
                <a:solidFill>
                  <a:srgbClr val="00B050"/>
                </a:solidFill>
              </a:rPr>
              <a:t>روش های مختلف پرینت سه بعدی</a:t>
            </a:r>
            <a:r>
              <a:rPr lang="fa-IR" sz="1600" strike="sngStrike" dirty="0" smtClean="0"/>
              <a:t>» اضافه شود (اگر سایت </a:t>
            </a:r>
            <a:r>
              <a:rPr lang="en-US" sz="1600" strike="sngStrike" dirty="0" smtClean="0"/>
              <a:t>arka3dprint.com</a:t>
            </a:r>
            <a:r>
              <a:rPr lang="fa-IR" sz="1600" strike="sngStrike" dirty="0" smtClean="0"/>
              <a:t> را مشاهده نمایید دقیقا متوجه می شوید ) </a:t>
            </a:r>
            <a:br>
              <a:rPr lang="fa-IR" sz="1600" strike="sngStrike" dirty="0" smtClean="0"/>
            </a:br>
            <a:r>
              <a:rPr lang="en-US" sz="1600" strike="sngStrike" dirty="0" smtClean="0"/>
              <a:t>4.b </a:t>
            </a:r>
            <a:r>
              <a:rPr lang="fa-IR" sz="1600" strike="sngStrike" dirty="0" smtClean="0"/>
              <a:t> محتوای این آیتم  (روش های مختلف پرینت سه بعدی)  دقیقا مشابه سایت الگو (</a:t>
            </a:r>
            <a:r>
              <a:rPr lang="en-US" sz="1600" strike="sngStrike" dirty="0" smtClean="0"/>
              <a:t>arka3dprint.com</a:t>
            </a:r>
            <a:r>
              <a:rPr lang="fa-IR" sz="1600" strike="sngStrike" dirty="0" smtClean="0"/>
              <a:t> </a:t>
            </a:r>
            <a:r>
              <a:rPr lang="en-US" sz="1600" strike="sngStrike" dirty="0" smtClean="0"/>
              <a:t> (</a:t>
            </a:r>
            <a:r>
              <a:rPr lang="fa-IR" sz="1600" strike="sngStrike" dirty="0" smtClean="0"/>
              <a:t> باشد . محتوای فعلی پاک شود</a:t>
            </a:r>
            <a:br>
              <a:rPr lang="fa-IR" sz="1600" strike="sngStrike" dirty="0" smtClean="0"/>
            </a:br>
            <a:r>
              <a:rPr lang="fa-IR" sz="1600" strike="sngStrike" dirty="0"/>
              <a:t> </a:t>
            </a:r>
            <a:r>
              <a:rPr lang="fa-IR" sz="1600" strike="sngStrike" dirty="0" smtClean="0"/>
              <a:t>از لینک </a:t>
            </a:r>
            <a:r>
              <a:rPr lang="en-US" sz="1600" strike="sngStrike" dirty="0" smtClean="0">
                <a:hlinkClick r:id="rId2"/>
              </a:rPr>
              <a:t>http://www.arka3dprint.com/%d8%b1%d9%88%d8%b4-%d9%87%d8%a7%db%8c-%d9%85%d8%ae%d8%aa%d9%84%d9%81/</a:t>
            </a:r>
            <a:r>
              <a:rPr lang="fa-IR" sz="1600" strike="sngStrike" dirty="0" smtClean="0"/>
              <a:t> مشاهده نمایید</a:t>
            </a:r>
            <a:br>
              <a:rPr lang="fa-IR" sz="1600" strike="sngStrike" dirty="0" smtClean="0"/>
            </a:br>
            <a:r>
              <a:rPr lang="fa-IR" sz="1600" strike="sngStrike" dirty="0" smtClean="0"/>
              <a:t/>
            </a:r>
            <a:br>
              <a:rPr lang="fa-IR" sz="1600" strike="sngStrike" dirty="0" smtClean="0"/>
            </a:br>
            <a:r>
              <a:rPr lang="fa-IR" sz="1600" strike="sngStrike" dirty="0" smtClean="0"/>
              <a:t>لطفا چیدمان متن ها همواره به حالت</a:t>
            </a:r>
            <a:r>
              <a:rPr lang="en-US" sz="1600" strike="sngStrike" dirty="0" smtClean="0"/>
              <a:t> justify</a:t>
            </a:r>
            <a:r>
              <a:rPr lang="fa-IR" sz="1600" strike="sngStrike" dirty="0" smtClean="0"/>
              <a:t> (                 )  باشد . یعنی از رات و چپ </a:t>
            </a:r>
            <a:r>
              <a:rPr lang="en-US" sz="1600" strike="sngStrike" dirty="0" smtClean="0"/>
              <a:t>align</a:t>
            </a:r>
            <a:r>
              <a:rPr lang="fa-IR" sz="1600" strike="sngStrike" dirty="0" smtClean="0"/>
              <a:t> باشد</a:t>
            </a:r>
            <a:br>
              <a:rPr lang="fa-IR" sz="1600" strike="sngStrike" dirty="0" smtClean="0"/>
            </a:br>
            <a:r>
              <a:rPr lang="fa-IR" sz="1600" strike="sngStrike" dirty="0" smtClean="0"/>
              <a:t/>
            </a:r>
            <a:br>
              <a:rPr lang="fa-IR" sz="1600" strike="sngStrike" dirty="0" smtClean="0"/>
            </a:br>
            <a:r>
              <a:rPr lang="en-US" sz="1600" strike="sngStrike" dirty="0" smtClean="0"/>
              <a:t>4.c</a:t>
            </a:r>
            <a:r>
              <a:rPr lang="fa-IR" sz="1600" strike="sngStrike" dirty="0" smtClean="0"/>
              <a:t> عکس اول این صفحه بعدا با عکسی با کیفیت بالاتر جایگزین می شود</a:t>
            </a:r>
            <a:r>
              <a:rPr lang="fa-IR" sz="1600" strike="sngStrike" dirty="0"/>
              <a:t/>
            </a:r>
            <a:br>
              <a:rPr lang="fa-IR" sz="1600" strike="sngStrike" dirty="0"/>
            </a:br>
            <a:r>
              <a:rPr lang="en-US" sz="1600" strike="sngStrike" dirty="0" smtClean="0"/>
              <a:t>4.d</a:t>
            </a:r>
            <a:r>
              <a:rPr lang="fa-IR" sz="1600" strike="sngStrike" dirty="0" smtClean="0"/>
              <a:t>  همانطور که در وب سایت الگو مشاهده می شود ، در پایین این صفحه ، کلید های گرد (رنگی) وجود دارد که با کلیک بر روی هر یک ، صفحه مربوط به آن باز می شود . این حالت باید در این وب سایت نیز وجود داشته باشد و لطفا به گونه ای باشد که وقتی ماو</a:t>
            </a:r>
            <a:r>
              <a:rPr lang="fa-IR" sz="1600" strike="sngStrike" dirty="0"/>
              <a:t>س</a:t>
            </a:r>
            <a:r>
              <a:rPr lang="fa-IR" sz="1600" strike="sngStrike" dirty="0" smtClean="0"/>
              <a:t> روی آن قرار می گیرد ،تغییر کند تا مشخص شود که می توان کلیک کرد</a:t>
            </a:r>
            <a:r>
              <a:rPr lang="fa-IR" sz="1600" dirty="0" smtClean="0"/>
              <a:t/>
            </a:r>
            <a:br>
              <a:rPr lang="fa-IR" sz="1600" dirty="0" smtClean="0"/>
            </a:br>
            <a:endParaRPr lang="en-US" sz="1600" dirty="0"/>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857" t="14286" r="14286" b="30357"/>
          <a:stretch/>
        </p:blipFill>
        <p:spPr bwMode="auto">
          <a:xfrm>
            <a:off x="5334000" y="1861457"/>
            <a:ext cx="555172" cy="337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608235" y="3467100"/>
            <a:ext cx="8364315" cy="2964793"/>
            <a:chOff x="608235" y="3467100"/>
            <a:chExt cx="8364315" cy="2964793"/>
          </a:xfrm>
        </p:grpSpPr>
        <p:grpSp>
          <p:nvGrpSpPr>
            <p:cNvPr id="6" name="Group 5"/>
            <p:cNvGrpSpPr/>
            <p:nvPr/>
          </p:nvGrpSpPr>
          <p:grpSpPr>
            <a:xfrm>
              <a:off x="608235" y="3467100"/>
              <a:ext cx="4170620" cy="2362200"/>
              <a:chOff x="609600" y="1828800"/>
              <a:chExt cx="4170620" cy="2362200"/>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2556" t="24594" b="37703"/>
              <a:stretch/>
            </p:blipFill>
            <p:spPr bwMode="auto">
              <a:xfrm>
                <a:off x="609600" y="1828800"/>
                <a:ext cx="417062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Left Brace 3"/>
              <p:cNvSpPr/>
              <p:nvPr/>
            </p:nvSpPr>
            <p:spPr>
              <a:xfrm>
                <a:off x="3124200" y="2362200"/>
                <a:ext cx="304800" cy="8382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3309257" y="2590800"/>
                <a:ext cx="412292" cy="369332"/>
              </a:xfrm>
              <a:prstGeom prst="rect">
                <a:avLst/>
              </a:prstGeom>
              <a:noFill/>
              <a:ln>
                <a:solidFill>
                  <a:srgbClr val="FF0000"/>
                </a:solidFill>
              </a:ln>
            </p:spPr>
            <p:txBody>
              <a:bodyPr wrap="none" rtlCol="0">
                <a:spAutoFit/>
              </a:bodyPr>
              <a:lstStyle/>
              <a:p>
                <a:r>
                  <a:rPr lang="en-US" b="1" dirty="0" smtClean="0">
                    <a:solidFill>
                      <a:srgbClr val="FF0000"/>
                    </a:solidFill>
                  </a:rPr>
                  <a:t>4a</a:t>
                </a:r>
                <a:endParaRPr lang="en-US" b="1" dirty="0">
                  <a:solidFill>
                    <a:srgbClr val="FF0000"/>
                  </a:solidFill>
                </a:endParaRPr>
              </a:p>
            </p:txBody>
          </p:sp>
        </p:grpSp>
        <p:sp>
          <p:nvSpPr>
            <p:cNvPr id="9" name="TextBox 8"/>
            <p:cNvSpPr txBox="1"/>
            <p:nvPr/>
          </p:nvSpPr>
          <p:spPr>
            <a:xfrm>
              <a:off x="2487399" y="6019800"/>
              <a:ext cx="412292" cy="369332"/>
            </a:xfrm>
            <a:prstGeom prst="rect">
              <a:avLst/>
            </a:prstGeom>
            <a:noFill/>
            <a:ln>
              <a:solidFill>
                <a:srgbClr val="FF0000"/>
              </a:solidFill>
            </a:ln>
          </p:spPr>
          <p:txBody>
            <a:bodyPr wrap="none" rtlCol="0">
              <a:spAutoFit/>
            </a:bodyPr>
            <a:lstStyle/>
            <a:p>
              <a:r>
                <a:rPr lang="en-US" b="1" dirty="0" smtClean="0">
                  <a:solidFill>
                    <a:srgbClr val="FF0000"/>
                  </a:solidFill>
                </a:rPr>
                <a:t>4a</a:t>
              </a:r>
              <a:endParaRPr lang="en-US" b="1" dirty="0">
                <a:solidFill>
                  <a:srgbClr val="FF0000"/>
                </a:solidFill>
              </a:endParaRPr>
            </a:p>
          </p:txBody>
        </p:sp>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3696195"/>
              <a:ext cx="3790950" cy="1661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6781800" y="6062561"/>
              <a:ext cx="425116" cy="369332"/>
            </a:xfrm>
            <a:prstGeom prst="rect">
              <a:avLst/>
            </a:prstGeom>
            <a:noFill/>
            <a:ln>
              <a:solidFill>
                <a:srgbClr val="FF0000"/>
              </a:solidFill>
            </a:ln>
          </p:spPr>
          <p:txBody>
            <a:bodyPr wrap="none" rtlCol="0">
              <a:spAutoFit/>
            </a:bodyPr>
            <a:lstStyle/>
            <a:p>
              <a:r>
                <a:rPr lang="en-US" b="1" dirty="0" smtClean="0">
                  <a:solidFill>
                    <a:srgbClr val="FF0000"/>
                  </a:solidFill>
                </a:rPr>
                <a:t>4d</a:t>
              </a:r>
              <a:endParaRPr lang="en-US" b="1" dirty="0">
                <a:solidFill>
                  <a:srgbClr val="FF0000"/>
                </a:solidFill>
              </a:endParaRPr>
            </a:p>
          </p:txBody>
        </p:sp>
      </p:grpSp>
    </p:spTree>
    <p:extLst>
      <p:ext uri="{BB962C8B-B14F-4D97-AF65-F5344CB8AC3E}">
        <p14:creationId xmlns:p14="http://schemas.microsoft.com/office/powerpoint/2010/main" val="1984527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en-US" sz="1600" strike="sngStrike" dirty="0" smtClean="0"/>
              <a:t>4.</a:t>
            </a:r>
            <a:r>
              <a:rPr lang="en-US" sz="1600" strike="sngStrike" dirty="0"/>
              <a:t>e</a:t>
            </a:r>
            <a:r>
              <a:rPr lang="fa-IR" sz="1600" strike="sngStrike" dirty="0" smtClean="0"/>
              <a:t> ) لینک هر یک از این موارد که در </a:t>
            </a:r>
            <a:r>
              <a:rPr lang="en-US" sz="1600" strike="sngStrike" dirty="0" smtClean="0"/>
              <a:t>4d</a:t>
            </a:r>
            <a:r>
              <a:rPr lang="fa-IR" sz="1600" strike="sngStrike" dirty="0" smtClean="0"/>
              <a:t> مطرح شده درسایت الگو قابل دستیابی است و در زیریکی از آن ها به عنوان مثال  نمایش داده شده . (البته باید صفحه مشابه در سایت ما ایجاد شود نه این که از </a:t>
            </a:r>
            <a:r>
              <a:rPr lang="fa-IR" sz="1600" strike="sngStrike" dirty="0"/>
              <a:t>س</a:t>
            </a:r>
            <a:r>
              <a:rPr lang="fa-IR" sz="1600" strike="sngStrike" dirty="0" smtClean="0"/>
              <a:t>ایت الگو بخواند  .</a:t>
            </a:r>
            <a:endParaRPr lang="en-US" sz="1600" strike="sngStrike" dirty="0"/>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76400"/>
            <a:ext cx="3790950" cy="1661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2057400" y="3472934"/>
            <a:ext cx="425116" cy="369332"/>
          </a:xfrm>
          <a:prstGeom prst="rect">
            <a:avLst/>
          </a:prstGeom>
          <a:noFill/>
          <a:ln>
            <a:solidFill>
              <a:srgbClr val="FF0000"/>
            </a:solidFill>
          </a:ln>
        </p:spPr>
        <p:txBody>
          <a:bodyPr wrap="none" rtlCol="0">
            <a:spAutoFit/>
          </a:bodyPr>
          <a:lstStyle/>
          <a:p>
            <a:r>
              <a:rPr lang="en-US" b="1" dirty="0" smtClean="0">
                <a:solidFill>
                  <a:srgbClr val="FF0000"/>
                </a:solidFill>
              </a:rPr>
              <a:t>4e</a:t>
            </a:r>
            <a:endParaRPr lang="en-US" b="1" dirty="0">
              <a:solidFill>
                <a:srgbClr val="FF0000"/>
              </a:solidFill>
            </a:endParaRPr>
          </a:p>
        </p:txBody>
      </p:sp>
      <p:sp>
        <p:nvSpPr>
          <p:cNvPr id="12" name="Bent-Up Arrow 11"/>
          <p:cNvSpPr/>
          <p:nvPr/>
        </p:nvSpPr>
        <p:spPr>
          <a:xfrm rot="5400000">
            <a:off x="467499" y="3550103"/>
            <a:ext cx="935398" cy="388391"/>
          </a:xfrm>
          <a:prstGeom prst="bentUpArrow">
            <a:avLst>
              <a:gd name="adj1" fmla="val 15164"/>
              <a:gd name="adj2" fmla="val 25000"/>
              <a:gd name="adj3" fmla="val 25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Bent-Up Arrow 12"/>
          <p:cNvSpPr/>
          <p:nvPr/>
        </p:nvSpPr>
        <p:spPr>
          <a:xfrm rot="5400000">
            <a:off x="467499" y="3550104"/>
            <a:ext cx="935398" cy="388391"/>
          </a:xfrm>
          <a:prstGeom prst="bentUpArrow">
            <a:avLst>
              <a:gd name="adj1" fmla="val 15164"/>
              <a:gd name="adj2" fmla="val 25000"/>
              <a:gd name="adj3" fmla="val 25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TextBox 13"/>
          <p:cNvSpPr txBox="1"/>
          <p:nvPr/>
        </p:nvSpPr>
        <p:spPr>
          <a:xfrm>
            <a:off x="1175657" y="3939855"/>
            <a:ext cx="3467100" cy="369332"/>
          </a:xfrm>
          <a:prstGeom prst="rect">
            <a:avLst/>
          </a:prstGeom>
          <a:noFill/>
        </p:spPr>
        <p:txBody>
          <a:bodyPr wrap="square" rtlCol="0">
            <a:spAutoFit/>
          </a:bodyPr>
          <a:lstStyle/>
          <a:p>
            <a:r>
              <a:rPr lang="en-US" dirty="0"/>
              <a:t>http://www.arka3dprint.com/lom/</a:t>
            </a:r>
          </a:p>
        </p:txBody>
      </p:sp>
    </p:spTree>
    <p:extLst>
      <p:ext uri="{BB962C8B-B14F-4D97-AF65-F5344CB8AC3E}">
        <p14:creationId xmlns:p14="http://schemas.microsoft.com/office/powerpoint/2010/main" val="254983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chor="t" anchorCtr="0">
            <a:normAutofit fontScale="90000"/>
          </a:bodyPr>
          <a:lstStyle/>
          <a:p>
            <a:pPr algn="r" rtl="1"/>
            <a:r>
              <a:rPr lang="fa-IR" sz="1600" strike="sngStrike" dirty="0" smtClean="0"/>
              <a:t>5 . منو  --&gt; تکنولوژی پرینت سه بعدی </a:t>
            </a:r>
            <a:r>
              <a:rPr lang="fa-IR" sz="1600" strike="sngStrike" dirty="0" smtClean="0">
                <a:sym typeface="Wingdings" panose="05000000000000000000" pitchFamily="2" charset="2"/>
              </a:rPr>
              <a:t>-- &gt; پرینت سه بعدی چیست </a:t>
            </a:r>
            <a:r>
              <a:rPr lang="fa-IR" sz="1600" strike="sngStrike" dirty="0" smtClean="0">
                <a:sym typeface="Wingdings" panose="05000000000000000000" pitchFamily="2" charset="2"/>
              </a:rPr>
              <a:t>؟</a:t>
            </a:r>
            <a:r>
              <a:rPr lang="fa-IR" sz="1600" strike="sngStrike" dirty="0"/>
              <a:t/>
            </a:r>
            <a:br>
              <a:rPr lang="fa-IR" sz="1600" strike="sngStrike" dirty="0"/>
            </a:br>
            <a:r>
              <a:rPr lang="en-US" sz="1600" strike="sngStrike" dirty="0" smtClean="0"/>
              <a:t>5a</a:t>
            </a:r>
            <a:r>
              <a:rPr lang="fa-IR" sz="1600" strike="sngStrike" dirty="0" smtClean="0"/>
              <a:t> ) محتوای این آیتم  (پرینت سه بعدی چیست)  دقیقا مشابه سایت الگو (</a:t>
            </a:r>
            <a:r>
              <a:rPr lang="en-US" sz="1600" strike="sngStrike" dirty="0" smtClean="0"/>
              <a:t>arka3dprint.com</a:t>
            </a:r>
            <a:r>
              <a:rPr lang="fa-IR" sz="1600" strike="sngStrike" dirty="0" smtClean="0"/>
              <a:t> </a:t>
            </a:r>
            <a:r>
              <a:rPr lang="en-US" sz="1600" strike="sngStrike" dirty="0" smtClean="0"/>
              <a:t> (</a:t>
            </a:r>
            <a:r>
              <a:rPr lang="fa-IR" sz="1600" strike="sngStrike" dirty="0" smtClean="0"/>
              <a:t> باشد . محتوای فعلی پاک شود</a:t>
            </a:r>
            <a:br>
              <a:rPr lang="fa-IR" sz="1600" strike="sngStrike" dirty="0" smtClean="0"/>
            </a:br>
            <a:r>
              <a:rPr lang="fa-IR" sz="1600" strike="sngStrike" dirty="0" smtClean="0"/>
              <a:t> از </a:t>
            </a:r>
            <a:r>
              <a:rPr lang="fa-IR" sz="1600" strike="sngStrike" dirty="0" smtClean="0"/>
              <a:t>لینک</a:t>
            </a:r>
            <a:r>
              <a:rPr lang="fa-IR" sz="1600" strike="sngStrike" dirty="0" smtClean="0"/>
              <a:t/>
            </a:r>
            <a:br>
              <a:rPr lang="fa-IR" sz="1600" strike="sngStrike" dirty="0" smtClean="0"/>
            </a:br>
            <a:r>
              <a:rPr lang="en-US" sz="1600" strike="sngStrike" dirty="0" smtClean="0"/>
              <a:t>http://www.arka3dprint.com/%d9%be%d8%b1%db%8c%d9%86%d8%aa-%d8%b3%d9%87-%d8%a8%d8%b9%d8%af%db%8c-%da%86%db%8c%d8%b3%d8%aa</a:t>
            </a:r>
            <a:r>
              <a:rPr lang="en-US" sz="1600" strike="sngStrike" dirty="0" smtClean="0"/>
              <a:t>/</a:t>
            </a:r>
            <a:r>
              <a:rPr lang="fa-IR" sz="1600" strike="sngStrike" dirty="0" smtClean="0"/>
              <a:t/>
            </a:r>
            <a:br>
              <a:rPr lang="fa-IR" sz="1600" strike="sngStrike" dirty="0" smtClean="0"/>
            </a:br>
            <a:r>
              <a:rPr lang="fa-IR" sz="1600" strike="sngStrike" dirty="0" smtClean="0"/>
              <a:t>می توانید مشاهده نمایید .</a:t>
            </a:r>
            <a:br>
              <a:rPr lang="fa-IR" sz="1600" strike="sngStrike" dirty="0" smtClean="0"/>
            </a:br>
            <a:r>
              <a:rPr lang="fa-IR" sz="1600" strike="sngStrike" dirty="0" smtClean="0"/>
              <a:t>یاداوری  : نوشته ها از دو طرف الاین باشند</a:t>
            </a:r>
            <a:r>
              <a:rPr lang="fa-IR" sz="1600" strike="sngStrike" dirty="0" smtClean="0"/>
              <a:t>.</a:t>
            </a:r>
            <a:r>
              <a:rPr lang="fa-IR" sz="1600" strike="sngStrike" dirty="0"/>
              <a:t/>
            </a:r>
            <a:br>
              <a:rPr lang="fa-IR" sz="1600" strike="sngStrike" dirty="0"/>
            </a:br>
            <a:r>
              <a:rPr lang="fa-IR" sz="1600" strike="sngStrike" dirty="0" smtClean="0"/>
              <a:t>6. </a:t>
            </a:r>
            <a:r>
              <a:rPr lang="fa-IR" sz="1600" strike="sngStrike" dirty="0"/>
              <a:t>منو  --&gt; تکنولوژی پرینت سه بعدی </a:t>
            </a:r>
            <a:r>
              <a:rPr lang="fa-IR" sz="1600" strike="sngStrike" dirty="0">
                <a:sym typeface="Wingdings" panose="05000000000000000000" pitchFamily="2" charset="2"/>
              </a:rPr>
              <a:t>-- &gt; </a:t>
            </a:r>
            <a:r>
              <a:rPr lang="fa-IR" sz="1600" strike="sngStrike" dirty="0" smtClean="0">
                <a:sym typeface="Wingdings" panose="05000000000000000000" pitchFamily="2" charset="2"/>
              </a:rPr>
              <a:t>كاربرد فن آوری نمونه سازی سریع</a:t>
            </a:r>
            <a:r>
              <a:rPr lang="en-US" sz="1600" strike="sngStrike" dirty="0" smtClean="0"/>
              <a:t/>
            </a:r>
            <a:br>
              <a:rPr lang="en-US" sz="1600" strike="sngStrike" dirty="0" smtClean="0"/>
            </a:br>
            <a:r>
              <a:rPr lang="en-US" sz="1600" strike="sngStrike" dirty="0" smtClean="0"/>
              <a:t>6a</a:t>
            </a:r>
            <a:r>
              <a:rPr lang="fa-IR" sz="1600" strike="sngStrike" dirty="0" smtClean="0"/>
              <a:t> </a:t>
            </a:r>
            <a:r>
              <a:rPr lang="fa-IR" sz="1600" strike="sngStrike" dirty="0"/>
              <a:t>) محتوای این آیتم  (پرینت سه بعدی چیست)  دقیقا مشابه سایت الگو (</a:t>
            </a:r>
            <a:r>
              <a:rPr lang="en-US" sz="1600" strike="sngStrike" dirty="0"/>
              <a:t>arka3dprint.com</a:t>
            </a:r>
            <a:r>
              <a:rPr lang="fa-IR" sz="1600" strike="sngStrike" dirty="0"/>
              <a:t> </a:t>
            </a:r>
            <a:r>
              <a:rPr lang="en-US" sz="1600" strike="sngStrike" dirty="0"/>
              <a:t> (</a:t>
            </a:r>
            <a:r>
              <a:rPr lang="fa-IR" sz="1600" strike="sngStrike" dirty="0"/>
              <a:t> </a:t>
            </a:r>
            <a:r>
              <a:rPr lang="fa-IR" sz="1600" strike="sngStrike" dirty="0" smtClean="0"/>
              <a:t>باشد(از لینك زیر)  و محتوای </a:t>
            </a:r>
            <a:r>
              <a:rPr lang="fa-IR" sz="1600" strike="sngStrike" dirty="0"/>
              <a:t>فعلی پاک شود</a:t>
            </a:r>
            <a:br>
              <a:rPr lang="fa-IR" sz="1600" strike="sngStrike" dirty="0"/>
            </a:br>
            <a:r>
              <a:rPr lang="fa-IR" sz="1600" strike="sngStrike" dirty="0"/>
              <a:t> از </a:t>
            </a:r>
            <a:r>
              <a:rPr lang="fa-IR" sz="1600" strike="sngStrike" dirty="0" smtClean="0"/>
              <a:t>لینک</a:t>
            </a:r>
            <a:r>
              <a:rPr lang="en-US" sz="1600" strike="sngStrike" dirty="0" smtClean="0"/>
              <a:t> </a:t>
            </a:r>
            <a:r>
              <a:rPr lang="fa-IR" sz="1600" strike="sngStrike" dirty="0" smtClean="0"/>
              <a:t/>
            </a:r>
            <a:br>
              <a:rPr lang="fa-IR" sz="1600" strike="sngStrike" dirty="0" smtClean="0"/>
            </a:br>
            <a:r>
              <a:rPr lang="en-US" sz="1600" strike="sngStrike" dirty="0"/>
              <a:t>http://www.arka3dprint.com/%da%a9%d8%a7%d8%b1%d8%a8%d8%b1%d8%af-%d9%87%d8%a7</a:t>
            </a:r>
            <a:r>
              <a:rPr lang="en-US" sz="1600" strike="sngStrike" dirty="0" smtClean="0"/>
              <a:t>/</a:t>
            </a:r>
            <a:r>
              <a:rPr lang="fa-IR" sz="1600" dirty="0"/>
              <a:t/>
            </a:r>
            <a:br>
              <a:rPr lang="fa-IR" sz="1600" dirty="0"/>
            </a:br>
            <a:r>
              <a:rPr lang="fa-IR" sz="1600" dirty="0" smtClean="0">
                <a:solidFill>
                  <a:srgbClr val="FF0000"/>
                </a:solidFill>
              </a:rPr>
              <a:t>7.منو</a:t>
            </a:r>
            <a:r>
              <a:rPr lang="fa-IR" sz="1600" dirty="0" smtClean="0">
                <a:solidFill>
                  <a:srgbClr val="FF0000"/>
                </a:solidFill>
                <a:sym typeface="Symbol" panose="05050102010706020507" pitchFamily="18" charset="2"/>
              </a:rPr>
              <a:t> محصولات  فروش پرینترهای سه </a:t>
            </a:r>
            <a:r>
              <a:rPr lang="fa-IR" sz="1600" dirty="0" smtClean="0">
                <a:solidFill>
                  <a:srgbClr val="FF0000"/>
                </a:solidFill>
                <a:sym typeface="Symbol" panose="05050102010706020507" pitchFamily="18" charset="2"/>
              </a:rPr>
              <a:t>بعدی</a:t>
            </a:r>
            <a:r>
              <a:rPr lang="en-US" sz="1600" dirty="0" smtClean="0">
                <a:solidFill>
                  <a:srgbClr val="FF0000"/>
                </a:solidFill>
                <a:sym typeface="Symbol" panose="05050102010706020507" pitchFamily="18" charset="2"/>
              </a:rPr>
              <a:t>    </a:t>
            </a:r>
            <a:r>
              <a:rPr lang="fa-IR" sz="1600" dirty="0" smtClean="0">
                <a:solidFill>
                  <a:srgbClr val="FF0000"/>
                </a:solidFill>
                <a:sym typeface="Symbol" panose="05050102010706020507" pitchFamily="18" charset="2"/>
              </a:rPr>
              <a:t> مشكل: اندازه عكس ها با هم متناسب نیست.مثلا عكس دستگاه اول خیلی كوچك است . عكس ها در سایت مبنا درست هستند</a:t>
            </a:r>
            <a:br>
              <a:rPr lang="fa-IR" sz="1600" dirty="0" smtClean="0">
                <a:solidFill>
                  <a:srgbClr val="FF0000"/>
                </a:solidFill>
                <a:sym typeface="Symbol" panose="05050102010706020507" pitchFamily="18" charset="2"/>
              </a:rPr>
            </a:br>
            <a:r>
              <a:rPr lang="fa-IR" sz="1600" dirty="0">
                <a:solidFill>
                  <a:srgbClr val="FF0000"/>
                </a:solidFill>
                <a:sym typeface="Symbol" panose="05050102010706020507" pitchFamily="18" charset="2"/>
              </a:rPr>
              <a:t/>
            </a:r>
            <a:br>
              <a:rPr lang="fa-IR" sz="1600" dirty="0">
                <a:solidFill>
                  <a:srgbClr val="FF0000"/>
                </a:solidFill>
                <a:sym typeface="Symbol" panose="05050102010706020507" pitchFamily="18" charset="2"/>
              </a:rPr>
            </a:br>
            <a:r>
              <a:rPr lang="fa-IR" sz="1600" dirty="0" smtClean="0">
                <a:solidFill>
                  <a:srgbClr val="FF0000"/>
                </a:solidFill>
                <a:sym typeface="Symbol" panose="05050102010706020507" pitchFamily="18" charset="2"/>
              </a:rPr>
              <a:t/>
            </a:r>
            <a:br>
              <a:rPr lang="fa-IR" sz="1600" dirty="0" smtClean="0">
                <a:solidFill>
                  <a:srgbClr val="FF0000"/>
                </a:solidFill>
                <a:sym typeface="Symbol" panose="05050102010706020507" pitchFamily="18" charset="2"/>
              </a:rPr>
            </a:br>
            <a:r>
              <a:rPr lang="fa-IR" sz="1600" dirty="0">
                <a:solidFill>
                  <a:srgbClr val="FF0000"/>
                </a:solidFill>
                <a:sym typeface="Symbol" panose="05050102010706020507" pitchFamily="18" charset="2"/>
              </a:rPr>
              <a:t/>
            </a:r>
            <a:br>
              <a:rPr lang="fa-IR" sz="1600" dirty="0">
                <a:solidFill>
                  <a:srgbClr val="FF0000"/>
                </a:solidFill>
                <a:sym typeface="Symbol" panose="05050102010706020507" pitchFamily="18" charset="2"/>
              </a:rPr>
            </a:br>
            <a:r>
              <a:rPr lang="fa-IR" sz="1600" dirty="0" smtClean="0">
                <a:solidFill>
                  <a:srgbClr val="FF0000"/>
                </a:solidFill>
                <a:sym typeface="Symbol" panose="05050102010706020507" pitchFamily="18" charset="2"/>
              </a:rPr>
              <a:t/>
            </a:r>
            <a:br>
              <a:rPr lang="fa-IR" sz="1600" dirty="0" smtClean="0">
                <a:solidFill>
                  <a:srgbClr val="FF0000"/>
                </a:solidFill>
                <a:sym typeface="Symbol" panose="05050102010706020507" pitchFamily="18" charset="2"/>
              </a:rPr>
            </a:br>
            <a:r>
              <a:rPr lang="fa-IR" sz="1600" dirty="0">
                <a:solidFill>
                  <a:srgbClr val="FF0000"/>
                </a:solidFill>
                <a:sym typeface="Symbol" panose="05050102010706020507" pitchFamily="18" charset="2"/>
              </a:rPr>
              <a:t/>
            </a:r>
            <a:br>
              <a:rPr lang="fa-IR" sz="1600" dirty="0">
                <a:solidFill>
                  <a:srgbClr val="FF0000"/>
                </a:solidFill>
                <a:sym typeface="Symbol" panose="05050102010706020507" pitchFamily="18" charset="2"/>
              </a:rPr>
            </a:br>
            <a:r>
              <a:rPr lang="fa-IR" sz="1600" dirty="0" smtClean="0">
                <a:solidFill>
                  <a:srgbClr val="FF0000"/>
                </a:solidFill>
                <a:sym typeface="Symbol" panose="05050102010706020507" pitchFamily="18" charset="2"/>
              </a:rPr>
              <a:t/>
            </a:r>
            <a:br>
              <a:rPr lang="fa-IR" sz="1600" dirty="0" smtClean="0">
                <a:solidFill>
                  <a:srgbClr val="FF0000"/>
                </a:solidFill>
                <a:sym typeface="Symbol" panose="05050102010706020507" pitchFamily="18" charset="2"/>
              </a:rPr>
            </a:br>
            <a:r>
              <a:rPr lang="fa-IR" sz="1600" dirty="0">
                <a:solidFill>
                  <a:srgbClr val="FF0000"/>
                </a:solidFill>
                <a:sym typeface="Symbol" panose="05050102010706020507" pitchFamily="18" charset="2"/>
              </a:rPr>
              <a:t/>
            </a:r>
            <a:br>
              <a:rPr lang="fa-IR" sz="1600" dirty="0">
                <a:solidFill>
                  <a:srgbClr val="FF0000"/>
                </a:solidFill>
                <a:sym typeface="Symbol" panose="05050102010706020507" pitchFamily="18" charset="2"/>
              </a:rPr>
            </a:br>
            <a:r>
              <a:rPr lang="fa-IR" sz="1600" dirty="0" smtClean="0">
                <a:solidFill>
                  <a:srgbClr val="FF0000"/>
                </a:solidFill>
                <a:sym typeface="Symbol" panose="05050102010706020507" pitchFamily="18" charset="2"/>
              </a:rPr>
              <a:t/>
            </a:r>
            <a:br>
              <a:rPr lang="fa-IR" sz="1600" dirty="0" smtClean="0">
                <a:solidFill>
                  <a:srgbClr val="FF0000"/>
                </a:solidFill>
                <a:sym typeface="Symbol" panose="05050102010706020507" pitchFamily="18" charset="2"/>
              </a:rPr>
            </a:br>
            <a:r>
              <a:rPr lang="en-US" sz="1600" strike="sngStrike" dirty="0" smtClean="0">
                <a:sym typeface="Symbol" panose="05050102010706020507" pitchFamily="18" charset="2"/>
              </a:rPr>
              <a:t>7a</a:t>
            </a:r>
            <a:r>
              <a:rPr lang="fa-IR" sz="1600" strike="sngStrike" dirty="0" smtClean="0">
                <a:sym typeface="Symbol" panose="05050102010706020507" pitchFamily="18" charset="2"/>
              </a:rPr>
              <a:t>) مشابه سایت مبنا با لینك زیر:</a:t>
            </a:r>
            <a:br>
              <a:rPr lang="fa-IR" sz="1600" strike="sngStrike" dirty="0" smtClean="0">
                <a:sym typeface="Symbol" panose="05050102010706020507" pitchFamily="18" charset="2"/>
              </a:rPr>
            </a:br>
            <a:r>
              <a:rPr lang="en-US" sz="1600" strike="sngStrike" dirty="0">
                <a:sym typeface="Symbol" panose="05050102010706020507" pitchFamily="18" charset="2"/>
              </a:rPr>
              <a:t>http://www.arka3dprint.com/%d9%81%d8%b1%d9%88%d8%b4-%d9%be%d8%b1%db%8c%d9%86%d8%aa%d8%b1-%d8%b3%d9%87-%d8%a8%d8%b9%d8%af%db%8c</a:t>
            </a:r>
            <a:r>
              <a:rPr lang="en-US" sz="1600" strike="sngStrike" dirty="0" smtClean="0">
                <a:sym typeface="Symbol" panose="05050102010706020507" pitchFamily="18" charset="2"/>
              </a:rPr>
              <a:t>/</a:t>
            </a:r>
            <a:r>
              <a:rPr lang="fa-IR" sz="1600" dirty="0" smtClean="0">
                <a:sym typeface="Symbol" panose="05050102010706020507" pitchFamily="18" charset="2"/>
              </a:rPr>
              <a:t/>
            </a:r>
            <a:br>
              <a:rPr lang="fa-IR" sz="1600" dirty="0" smtClean="0">
                <a:sym typeface="Symbol" panose="05050102010706020507" pitchFamily="18" charset="2"/>
              </a:rPr>
            </a:br>
            <a:r>
              <a:rPr lang="fa-IR" sz="1600" dirty="0">
                <a:sym typeface="Symbol" panose="05050102010706020507" pitchFamily="18" charset="2"/>
              </a:rPr>
              <a:t/>
            </a:r>
            <a:br>
              <a:rPr lang="fa-IR" sz="1600" dirty="0">
                <a:sym typeface="Symbol" panose="05050102010706020507" pitchFamily="18" charset="2"/>
              </a:rPr>
            </a:br>
            <a:r>
              <a:rPr lang="en-US" sz="1600" dirty="0" smtClean="0">
                <a:sym typeface="Symbol" panose="05050102010706020507" pitchFamily="18" charset="2"/>
              </a:rPr>
              <a:t>7b</a:t>
            </a:r>
            <a:r>
              <a:rPr lang="fa-IR" sz="1600" dirty="0" smtClean="0">
                <a:sym typeface="Symbol" panose="05050102010706020507" pitchFamily="18" charset="2"/>
              </a:rPr>
              <a:t>) </a:t>
            </a:r>
            <a:r>
              <a:rPr lang="fa-IR" sz="1600" strike="sngStrike" dirty="0" smtClean="0">
                <a:sym typeface="Symbol" panose="05050102010706020507" pitchFamily="18" charset="2"/>
              </a:rPr>
              <a:t>پایین صفحه (در سایت مبنا) دقت شود كه لینك دارد به دو صفحه دیگر(مشابه تصویر زیر) ..... لطفا در سایت جدید هم به همان صورت ساخته شود ولی وقتی روی عكس یا نوشته می رود "حركت" كند كه نشان دهد امكان كلیك وجود دارد (علاوه  بر تغییر شكل ماوس)</a:t>
            </a:r>
            <a:br>
              <a:rPr lang="fa-IR" sz="1600" strike="sngStrike" dirty="0" smtClean="0">
                <a:sym typeface="Symbol" panose="05050102010706020507" pitchFamily="18" charset="2"/>
              </a:rPr>
            </a:br>
            <a:r>
              <a:rPr lang="fa-IR" sz="1600" dirty="0" smtClean="0">
                <a:sym typeface="Symbol" panose="05050102010706020507" pitchFamily="18" charset="2"/>
              </a:rPr>
              <a:t/>
            </a:r>
            <a:br>
              <a:rPr lang="fa-IR" sz="1600" dirty="0" smtClean="0">
                <a:sym typeface="Symbol" panose="05050102010706020507" pitchFamily="18" charset="2"/>
              </a:rPr>
            </a:br>
            <a:endParaRPr lang="en-US" sz="1600" dirty="0"/>
          </a:p>
        </p:txBody>
      </p:sp>
      <p:pic>
        <p:nvPicPr>
          <p:cNvPr id="3" name="Picture 2"/>
          <p:cNvPicPr>
            <a:picLocks noChangeAspect="1"/>
          </p:cNvPicPr>
          <p:nvPr/>
        </p:nvPicPr>
        <p:blipFill>
          <a:blip r:embed="rId2"/>
          <a:stretch>
            <a:fillRect/>
          </a:stretch>
        </p:blipFill>
        <p:spPr>
          <a:xfrm>
            <a:off x="2286000" y="5568521"/>
            <a:ext cx="4333875" cy="1266825"/>
          </a:xfrm>
          <a:prstGeom prst="rect">
            <a:avLst/>
          </a:prstGeom>
        </p:spPr>
      </p:pic>
      <p:grpSp>
        <p:nvGrpSpPr>
          <p:cNvPr id="18" name="Group 17"/>
          <p:cNvGrpSpPr/>
          <p:nvPr/>
        </p:nvGrpSpPr>
        <p:grpSpPr>
          <a:xfrm>
            <a:off x="1794686" y="3048000"/>
            <a:ext cx="3808240" cy="1583768"/>
            <a:chOff x="1794686" y="3048000"/>
            <a:chExt cx="3808240" cy="1583768"/>
          </a:xfrm>
        </p:grpSpPr>
        <p:grpSp>
          <p:nvGrpSpPr>
            <p:cNvPr id="8" name="Group 7"/>
            <p:cNvGrpSpPr/>
            <p:nvPr/>
          </p:nvGrpSpPr>
          <p:grpSpPr>
            <a:xfrm>
              <a:off x="3541074" y="3048000"/>
              <a:ext cx="2061852" cy="1583768"/>
              <a:chOff x="685800" y="4114800"/>
              <a:chExt cx="2061852" cy="1583768"/>
            </a:xfrm>
          </p:grpSpPr>
          <p:pic>
            <p:nvPicPr>
              <p:cNvPr id="4" name="Picture 3"/>
              <p:cNvPicPr>
                <a:picLocks noChangeAspect="1"/>
              </p:cNvPicPr>
              <p:nvPr/>
            </p:nvPicPr>
            <p:blipFill>
              <a:blip r:embed="rId3"/>
              <a:stretch>
                <a:fillRect/>
              </a:stretch>
            </p:blipFill>
            <p:spPr>
              <a:xfrm>
                <a:off x="685800" y="4114800"/>
                <a:ext cx="2061852" cy="1583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6" name="Straight Arrow Connector 5"/>
              <p:cNvCxnSpPr/>
              <p:nvPr/>
            </p:nvCxnSpPr>
            <p:spPr>
              <a:xfrm>
                <a:off x="1905000" y="4724400"/>
                <a:ext cx="477253" cy="20854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cxnSp>
          <p:nvCxnSpPr>
            <p:cNvPr id="10" name="Straight Connector 9"/>
            <p:cNvCxnSpPr/>
            <p:nvPr/>
          </p:nvCxnSpPr>
          <p:spPr>
            <a:xfrm>
              <a:off x="3657600" y="3657600"/>
              <a:ext cx="0" cy="6858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3564886" y="3228975"/>
              <a:ext cx="0" cy="639484"/>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flipV="1">
              <a:off x="3124200" y="3657600"/>
              <a:ext cx="440686" cy="762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3124199" y="3733800"/>
              <a:ext cx="533400" cy="3810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TextBox 16"/>
            <p:cNvSpPr txBox="1"/>
            <p:nvPr/>
          </p:nvSpPr>
          <p:spPr>
            <a:xfrm>
              <a:off x="1794686" y="3548717"/>
              <a:ext cx="1311578" cy="369332"/>
            </a:xfrm>
            <a:prstGeom prst="rect">
              <a:avLst/>
            </a:prstGeom>
            <a:noFill/>
            <a:ln>
              <a:solidFill>
                <a:srgbClr val="FF0000"/>
              </a:solidFill>
            </a:ln>
          </p:spPr>
          <p:txBody>
            <a:bodyPr wrap="none" rtlCol="0">
              <a:spAutoFit/>
            </a:bodyPr>
            <a:lstStyle/>
            <a:p>
              <a:pPr algn="r" rtl="1"/>
              <a:r>
                <a:rPr lang="fa-IR" dirty="0">
                  <a:solidFill>
                    <a:srgbClr val="FF0000"/>
                  </a:solidFill>
                  <a:sym typeface="Symbol" panose="05050102010706020507" pitchFamily="18" charset="2"/>
                </a:rPr>
                <a:t>هم راستا نیستند</a:t>
              </a:r>
              <a:endParaRPr lang="en-US" dirty="0"/>
            </a:p>
          </p:txBody>
        </p:sp>
      </p:grpSp>
    </p:spTree>
    <p:extLst>
      <p:ext uri="{BB962C8B-B14F-4D97-AF65-F5344CB8AC3E}">
        <p14:creationId xmlns:p14="http://schemas.microsoft.com/office/powerpoint/2010/main" val="3594653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990600"/>
            <a:ext cx="6553200" cy="923330"/>
          </a:xfrm>
          <a:prstGeom prst="rect">
            <a:avLst/>
          </a:prstGeom>
          <a:noFill/>
        </p:spPr>
        <p:txBody>
          <a:bodyPr wrap="square" rtlCol="0">
            <a:spAutoFit/>
          </a:bodyPr>
          <a:lstStyle/>
          <a:p>
            <a:pPr algn="r" rtl="1"/>
            <a:r>
              <a:rPr lang="fa-IR" strike="sngStrike" dirty="0" smtClean="0"/>
              <a:t>6) در صفحه اصلی ، نسبت طول به عرض "تصاویر متحرك" (اسلاید ها) از عكس اصلی خارج شده (به عبارتی طول و عرض تصاویر اسلایدها به یك نسبت بزرگ نشده اند) و عكس ها در جهت بالا به پایین  كشیده شده اند (مطابق عكس زیر)</a:t>
            </a:r>
            <a:endParaRPr lang="en-US" strike="sngStrike" dirty="0"/>
          </a:p>
        </p:txBody>
      </p:sp>
      <p:grpSp>
        <p:nvGrpSpPr>
          <p:cNvPr id="14" name="Group 13"/>
          <p:cNvGrpSpPr/>
          <p:nvPr/>
        </p:nvGrpSpPr>
        <p:grpSpPr>
          <a:xfrm>
            <a:off x="1143000" y="2286000"/>
            <a:ext cx="7467600" cy="3962400"/>
            <a:chOff x="1143000" y="2286000"/>
            <a:chExt cx="7467600" cy="3962400"/>
          </a:xfrm>
        </p:grpSpPr>
        <p:pic>
          <p:nvPicPr>
            <p:cNvPr id="5" name="Picture 4"/>
            <p:cNvPicPr>
              <a:picLocks noChangeAspect="1"/>
            </p:cNvPicPr>
            <p:nvPr/>
          </p:nvPicPr>
          <p:blipFill rotWithShape="1">
            <a:blip r:embed="rId2"/>
            <a:srcRect l="11824" t="23394" r="14369" b="6880"/>
            <a:stretch/>
          </p:blipFill>
          <p:spPr>
            <a:xfrm>
              <a:off x="1143001" y="2286000"/>
              <a:ext cx="4884821"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a:stretch>
              <a:fillRect/>
            </a:stretch>
          </p:blipFill>
          <p:spPr>
            <a:xfrm>
              <a:off x="1143000" y="4768146"/>
              <a:ext cx="4907567" cy="14802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7498081" y="5334000"/>
              <a:ext cx="1112519" cy="369332"/>
            </a:xfrm>
            <a:prstGeom prst="rect">
              <a:avLst/>
            </a:prstGeom>
            <a:noFill/>
            <a:ln w="28575">
              <a:solidFill>
                <a:schemeClr val="tx1"/>
              </a:solidFill>
            </a:ln>
          </p:spPr>
          <p:txBody>
            <a:bodyPr wrap="square" rtlCol="0">
              <a:spAutoFit/>
            </a:bodyPr>
            <a:lstStyle/>
            <a:p>
              <a:pPr algn="ctr" rtl="1"/>
              <a:r>
                <a:rPr lang="fa-IR" dirty="0"/>
                <a:t>صحیح</a:t>
              </a:r>
              <a:endParaRPr lang="en-US" dirty="0"/>
            </a:p>
          </p:txBody>
        </p:sp>
        <p:sp>
          <p:nvSpPr>
            <p:cNvPr id="11" name="TextBox 10"/>
            <p:cNvSpPr txBox="1"/>
            <p:nvPr/>
          </p:nvSpPr>
          <p:spPr>
            <a:xfrm>
              <a:off x="7498080" y="2891135"/>
              <a:ext cx="1112519" cy="923330"/>
            </a:xfrm>
            <a:prstGeom prst="rect">
              <a:avLst/>
            </a:prstGeom>
            <a:noFill/>
            <a:ln w="28575">
              <a:solidFill>
                <a:schemeClr val="tx1"/>
              </a:solidFill>
            </a:ln>
          </p:spPr>
          <p:txBody>
            <a:bodyPr wrap="square" rtlCol="0">
              <a:spAutoFit/>
            </a:bodyPr>
            <a:lstStyle/>
            <a:p>
              <a:pPr algn="r" rtl="1"/>
              <a:r>
                <a:rPr lang="fa-IR" dirty="0" smtClean="0"/>
                <a:t>در راستای بالا به پایین كشیده شده ! </a:t>
              </a:r>
              <a:endParaRPr lang="en-US" dirty="0"/>
            </a:p>
          </p:txBody>
        </p:sp>
        <p:sp>
          <p:nvSpPr>
            <p:cNvPr id="12" name="Left Arrow 11"/>
            <p:cNvSpPr/>
            <p:nvPr/>
          </p:nvSpPr>
          <p:spPr>
            <a:xfrm>
              <a:off x="6629400" y="3139333"/>
              <a:ext cx="521208" cy="48463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Left Arrow 12"/>
            <p:cNvSpPr/>
            <p:nvPr/>
          </p:nvSpPr>
          <p:spPr>
            <a:xfrm>
              <a:off x="6629400" y="5265957"/>
              <a:ext cx="521208" cy="48463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cxnSp>
        <p:nvCxnSpPr>
          <p:cNvPr id="3" name="Straight Connector 2"/>
          <p:cNvCxnSpPr/>
          <p:nvPr/>
        </p:nvCxnSpPr>
        <p:spPr>
          <a:xfrm>
            <a:off x="457200" y="1752600"/>
            <a:ext cx="8382000" cy="4648200"/>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flipH="1">
            <a:off x="762000" y="1524000"/>
            <a:ext cx="8001000" cy="510540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17472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TotalTime>
  <Words>962</Words>
  <Application>Microsoft Office PowerPoint</Application>
  <PresentationFormat>On-screen Show (4:3)</PresentationFormat>
  <Paragraphs>38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Symbol</vt:lpstr>
      <vt:lpstr>Times New Roman</vt:lpstr>
      <vt:lpstr>Wingdings</vt:lpstr>
      <vt:lpstr>Office Theme</vt:lpstr>
      <vt:lpstr>طراحی arka-co.com</vt:lpstr>
      <vt:lpstr>موارد کلی</vt:lpstr>
      <vt:lpstr>PowerPoint Presentation</vt:lpstr>
      <vt:lpstr>PowerPoint Presentation</vt:lpstr>
      <vt:lpstr>PowerPoint Presentation</vt:lpstr>
      <vt:lpstr>4 . منو  --&gt; تکنولوژی پرینت سه بعدی  4.a  بین دو زیر منو ، یک آیتم با عنوان «روش های مختلف پرینت سه بعدی» اضافه شود (اگر سایت arka3dprint.com را مشاهده نمایید دقیقا متوجه می شوید )  4.b  محتوای این آیتم  (روش های مختلف پرینت سه بعدی)  دقیقا مشابه سایت الگو (arka3dprint.com  ( باشد . محتوای فعلی پاک شود  از لینک http://www.arka3dprint.com/%d8%b1%d9%88%d8%b4-%d9%87%d8%a7%db%8c-%d9%85%d8%ae%d8%aa%d9%84%d9%81/ مشاهده نمایید  لطفا چیدمان متن ها همواره به حالت justify (                 )  باشد . یعنی از رات و چپ align باشد  4.c عکس اول این صفحه بعدا با عکسی با کیفیت بالاتر جایگزین می شود 4.d  همانطور که در وب سایت الگو مشاهده می شود ، در پایین این صفحه ، کلید های گرد (رنگی) وجود دارد که با کلیک بر روی هر یک ، صفحه مربوط به آن باز می شود . این حالت باید در این وب سایت نیز وجود داشته باشد و لطفا به گونه ای باشد که وقتی ماوس روی آن قرار می گیرد ،تغییر کند تا مشخص شود که می توان کلیک کرد </vt:lpstr>
      <vt:lpstr>4.e ) لینک هر یک از این موارد که در 4d مطرح شده درسایت الگو قابل دستیابی است و در زیریکی از آن ها به عنوان مثال  نمایش داده شده . (البته باید صفحه مشابه در سایت ما ایجاد شود نه این که از سایت الگو بخواند  .</vt:lpstr>
      <vt:lpstr>5 . منو  --&gt; تکنولوژی پرینت سه بعدی -- &gt; پرینت سه بعدی چیست ؟ 5a ) محتوای این آیتم  (پرینت سه بعدی چیست)  دقیقا مشابه سایت الگو (arka3dprint.com  ( باشد . محتوای فعلی پاک شود  از لینک http://www.arka3dprint.com/%d9%be%d8%b1%db%8c%d9%86%d8%aa-%d8%b3%d9%87-%d8%a8%d8%b9%d8%af%db%8c-%da%86%db%8c%d8%b3%d8%aa/ می توانید مشاهده نمایید . یاداوری  : نوشته ها از دو طرف الاین باشند. 6. منو  --&gt; تکنولوژی پرینت سه بعدی -- &gt; كاربرد فن آوری نمونه سازی سریع 6a ) محتوای این آیتم  (پرینت سه بعدی چیست)  دقیقا مشابه سایت الگو (arka3dprint.com  ( باشد(از لینك زیر)  و محتوای فعلی پاک شود  از لینک  http://www.arka3dprint.com/%da%a9%d8%a7%d8%b1%d8%a8%d8%b1%d8%af-%d9%87%d8%a7/ 7.منو محصولات  فروش پرینترهای سه بعدی     مشكل: اندازه عكس ها با هم متناسب نیست.مثلا عكس دستگاه اول خیلی كوچك است . عكس ها در سایت مبنا درست هستند         7a) مشابه سایت مبنا با لینك زیر: http://www.arka3dprint.com/%d9%81%d8%b1%d9%88%d8%b4-%d9%be%d8%b1%db%8c%d9%86%d8%aa%d8%b1-%d8%b3%d9%87-%d8%a8%d8%b9%d8%af%db%8c/  7b) پایین صفحه (در سایت مبنا) دقت شود كه لینك دارد به دو صفحه دیگر(مشابه تصویر زیر) ..... لطفا در سایت جدید هم به همان صورت ساخته شود ولی وقتی روی عكس یا نوشته می رود "حركت" كند كه نشان دهد امكان كلیك وجود دارد (علاوه  بر تغییر شكل ماوس)  </vt:lpstr>
      <vt:lpstr>PowerPoint Presentation</vt:lpstr>
      <vt:lpstr>PowerPoint Presentation</vt:lpstr>
      <vt:lpstr>صفحه تصاویر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طراحی arka-co.com</dc:title>
  <dc:creator>RK PC_01</dc:creator>
  <cp:lastModifiedBy>Minasyan-Alen</cp:lastModifiedBy>
  <cp:revision>37</cp:revision>
  <dcterms:created xsi:type="dcterms:W3CDTF">2022-03-26T08:30:49Z</dcterms:created>
  <dcterms:modified xsi:type="dcterms:W3CDTF">2022-06-07T04:24:34Z</dcterms:modified>
</cp:coreProperties>
</file>